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6" r:id="rId1"/>
  </p:sldMasterIdLst>
  <p:notesMasterIdLst>
    <p:notesMasterId r:id="rId9"/>
  </p:notesMasterIdLst>
  <p:handoutMasterIdLst>
    <p:handoutMasterId r:id="rId10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</p:sldIdLst>
  <p:sldSz cx="12188825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9" autoAdjust="0"/>
    <p:restoredTop sz="81636" autoAdjust="0"/>
  </p:normalViewPr>
  <p:slideViewPr>
    <p:cSldViewPr>
      <p:cViewPr varScale="1">
        <p:scale>
          <a:sx n="60" d="100"/>
          <a:sy n="60" d="100"/>
        </p:scale>
        <p:origin x="900" y="60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12/23/2020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12/23/2020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17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0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spend a few minutes discussing what we think “classroom data” is, after all.</a:t>
            </a:r>
            <a:r>
              <a:rPr lang="en-US" baseline="0" dirty="0" smtClean="0"/>
              <a:t> What do </a:t>
            </a:r>
            <a:r>
              <a:rPr lang="en-US" u="sng" baseline="0" dirty="0" smtClean="0"/>
              <a:t>you</a:t>
            </a:r>
            <a:r>
              <a:rPr lang="en-US" u="none" baseline="0" dirty="0" smtClean="0"/>
              <a:t> think?</a:t>
            </a:r>
          </a:p>
          <a:p>
            <a:endParaRPr lang="en-US" u="none" baseline="0" dirty="0" smtClean="0"/>
          </a:p>
          <a:p>
            <a:r>
              <a:rPr lang="en-US" u="none" baseline="0" dirty="0" smtClean="0"/>
              <a:t>After… Two main types: Formal vs. Informal (list those you discussed into these categories)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4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30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200" dirty="0"/>
              <a:t>Share the following scenario (see Case Study A &amp; B)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7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That’s all folk!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89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9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2099733"/>
            <a:ext cx="8823360" cy="2677648"/>
          </a:xfrm>
        </p:spPr>
        <p:txBody>
          <a:bodyPr anchor="b"/>
          <a:lstStyle>
            <a:lvl1pPr>
              <a:defRPr sz="53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654" y="4777380"/>
            <a:ext cx="8823360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6210" y="1792264"/>
            <a:ext cx="990599" cy="30472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33B76B7-5811-4114-8A95-998148FFD529}" type="datetime1">
              <a:rPr lang="en-US" smtClean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49143" y="3227872"/>
            <a:ext cx="3859795" cy="304722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49844" y="295730"/>
            <a:ext cx="837981" cy="767687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1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4969927"/>
            <a:ext cx="8823361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654" y="685800"/>
            <a:ext cx="8823361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3" y="5536665"/>
            <a:ext cx="8823360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67D0-0200-42BE-A0B2-78C70FBBB312}" type="datetime1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77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499" y="1063417"/>
            <a:ext cx="8829516" cy="1372986"/>
          </a:xfrm>
        </p:spPr>
        <p:txBody>
          <a:bodyPr/>
          <a:lstStyle>
            <a:lvl1pPr>
              <a:defRPr sz="3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543300"/>
            <a:ext cx="8823361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67D0-0200-42BE-A0B2-78C70FBBB312}" type="datetime1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34291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337" y="607336"/>
            <a:ext cx="8017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597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1884" y="2613787"/>
            <a:ext cx="652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597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466" y="982134"/>
            <a:ext cx="8451704" cy="2696632"/>
          </a:xfrm>
        </p:spPr>
        <p:txBody>
          <a:bodyPr/>
          <a:lstStyle>
            <a:lvl1pPr>
              <a:defRPr sz="39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439" y="3678766"/>
            <a:ext cx="7729206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5029200"/>
            <a:ext cx="9242489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67D0-0200-42BE-A0B2-78C70FBBB312}" type="datetime1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1348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2370667"/>
            <a:ext cx="8823362" cy="1822514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5024967"/>
            <a:ext cx="8823361" cy="860400"/>
          </a:xfrm>
        </p:spPr>
        <p:txBody>
          <a:bodyPr anchor="t"/>
          <a:lstStyle>
            <a:lvl1pPr marL="0" indent="0" algn="l">
              <a:buNone/>
              <a:defRPr sz="1999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67D0-0200-42BE-A0B2-78C70FBBB312}" type="datetime1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5234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973668"/>
            <a:ext cx="8823361" cy="706964"/>
          </a:xfrm>
        </p:spPr>
        <p:txBody>
          <a:bodyPr/>
          <a:lstStyle>
            <a:lvl1pPr>
              <a:defRPr sz="35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3" y="2603502"/>
            <a:ext cx="314106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653" y="3179765"/>
            <a:ext cx="3141061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1547" y="2603500"/>
            <a:ext cx="314618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1547" y="3179764"/>
            <a:ext cx="314618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081" y="2603501"/>
            <a:ext cx="3144911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275" y="3179763"/>
            <a:ext cx="3144717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2824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0377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67D0-0200-42BE-A0B2-78C70FBBB312}" type="datetime1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3890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973668"/>
            <a:ext cx="8823361" cy="706964"/>
          </a:xfrm>
        </p:spPr>
        <p:txBody>
          <a:bodyPr/>
          <a:lstStyle>
            <a:lvl1pPr>
              <a:defRPr sz="35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3" y="4532844"/>
            <a:ext cx="304964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206" y="2603500"/>
            <a:ext cx="26905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653" y="5109106"/>
            <a:ext cx="3049644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7675" y="4532845"/>
            <a:ext cx="3049644" cy="576263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7226" y="2603500"/>
            <a:ext cx="26905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982" y="5109105"/>
            <a:ext cx="3049644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0697" y="4532845"/>
            <a:ext cx="305030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0905" y="2603500"/>
            <a:ext cx="26905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0696" y="5109104"/>
            <a:ext cx="3050301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4684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5771" y="2569634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67D0-0200-42BE-A0B2-78C70FBBB312}" type="datetime1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0965" y="6391839"/>
            <a:ext cx="3643333" cy="304801"/>
          </a:xfrm>
        </p:spPr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432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973668"/>
            <a:ext cx="8823361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654" y="2603500"/>
            <a:ext cx="8823361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2654" y="6391839"/>
            <a:ext cx="990341" cy="304799"/>
          </a:xfrm>
        </p:spPr>
        <p:txBody>
          <a:bodyPr/>
          <a:lstStyle/>
          <a:p>
            <a:fld id="{175C077A-EF7A-41AA-8976-110EB7416C60}" type="datetime1">
              <a:rPr lang="en-US" smtClean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6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3000" y="1278467"/>
            <a:ext cx="1409598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654" y="1278467"/>
            <a:ext cx="625439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0330" y="6391839"/>
            <a:ext cx="991877" cy="304799"/>
          </a:xfrm>
        </p:spPr>
        <p:txBody>
          <a:bodyPr/>
          <a:lstStyle/>
          <a:p>
            <a:fld id="{CFF5912B-6681-4BDF-AE10-F59636249FF3}" type="datetime1">
              <a:rPr lang="en-US" smtClean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4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8E22-D0BA-4CB4-9C32-B27533199514}" type="datetime1">
              <a:rPr lang="en-US" smtClean="0"/>
              <a:t>12/23/2020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654" y="2603500"/>
            <a:ext cx="8823361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80A9-7A83-412D-A8AC-5AF60A8AA507}" type="datetime1">
              <a:rPr lang="en-US" smtClean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8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2677645"/>
            <a:ext cx="4349892" cy="2283824"/>
          </a:xfrm>
        </p:spPr>
        <p:txBody>
          <a:bodyPr anchor="ctr"/>
          <a:lstStyle>
            <a:lvl1pPr algn="l">
              <a:defRPr sz="39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3764" y="2677644"/>
            <a:ext cx="3756566" cy="2283824"/>
          </a:xfrm>
        </p:spPr>
        <p:txBody>
          <a:bodyPr anchor="ctr"/>
          <a:lstStyle>
            <a:lvl1pPr marL="0" indent="0" algn="l">
              <a:buNone/>
              <a:defRPr sz="1999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DF0-FDDF-4143-9D8C-6AF41892E174}" type="datetime1">
              <a:rPr lang="en-US" smtClean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6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653" y="2603501"/>
            <a:ext cx="4823901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096" y="2603500"/>
            <a:ext cx="482390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3F9-4677-4C31-8407-7919061A580B}" type="datetime1">
              <a:rPr lang="en-US" smtClean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2603500"/>
            <a:ext cx="482390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653" y="3179763"/>
            <a:ext cx="4823901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7096" y="2603500"/>
            <a:ext cx="482390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accent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7096" y="3179763"/>
            <a:ext cx="4823902" cy="2840039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9A6-3450-434F-A872-BEE63F7EB093}" type="datetime1">
              <a:rPr lang="en-US" smtClean="0"/>
              <a:t>12/23/2020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3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654" y="973668"/>
            <a:ext cx="8759131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B1C-FA00-4171-BA31-4C5E719472F3}" type="datetime1">
              <a:rPr lang="en-US" smtClean="0"/>
              <a:t>12/23/2020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10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8610-5B57-4C6B-BF9F-F5397A1F60B8}" type="datetime1">
              <a:rPr lang="en-US" smtClean="0"/>
              <a:t>12/23/2020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8" name="Rectangle 7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352148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295400"/>
            <a:ext cx="2792431" cy="1600200"/>
          </a:xfrm>
        </p:spPr>
        <p:txBody>
          <a:bodyPr anchor="b"/>
          <a:lstStyle>
            <a:lvl1pPr algn="l">
              <a:defRPr sz="23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641" y="1447800"/>
            <a:ext cx="5188714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653" y="3129281"/>
            <a:ext cx="2792431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F3DD-8B6D-46AA-BCA9-242D4EF63DDF}" type="datetime1">
              <a:rPr lang="en-US" smtClean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9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693334"/>
            <a:ext cx="3864127" cy="1735667"/>
          </a:xfrm>
        </p:spPr>
        <p:txBody>
          <a:bodyPr anchor="b">
            <a:normAutofit/>
          </a:bodyPr>
          <a:lstStyle>
            <a:lvl1pPr algn="l">
              <a:defRPr sz="35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6165" y="1143000"/>
            <a:ext cx="322635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653" y="3657600"/>
            <a:ext cx="3858207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1AE9-3D4A-4A08-B03D-DC6D2ADF5464}" type="datetime1">
              <a:rPr lang="en-US" smtClean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4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654" y="973668"/>
            <a:ext cx="8759131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2603500"/>
            <a:ext cx="8759131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330" y="6391839"/>
            <a:ext cx="990341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C6E67D0-0200-42BE-A0B2-78C70FBBB312}" type="datetime1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964" y="6391839"/>
            <a:ext cx="385879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49844" y="295730"/>
            <a:ext cx="837981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799" b="0" i="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  <p:sldLayoutId id="2147483953" r:id="rId17"/>
    <p:sldLayoutId id="2147483914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atico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oe-folio.weebly.com/uploads/8/5/8/0/85806480/case_study_a_-_pd_treeside.pdf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://weebly-file/8/5/8/0/85806480/case_study_b_-_pd_treeside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812" y="609600"/>
            <a:ext cx="8823360" cy="3329581"/>
          </a:xfrm>
        </p:spPr>
        <p:txBody>
          <a:bodyPr/>
          <a:lstStyle/>
          <a:p>
            <a:r>
              <a:rPr lang="en-US" b="1" dirty="0" smtClean="0"/>
              <a:t>Using Classroom Data to:</a:t>
            </a:r>
            <a:br>
              <a:rPr lang="en-US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Inform instruction | Build on Student Progress | Target Student Needs | Identify PLC Learning Focal Points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2812" y="3939180"/>
            <a:ext cx="9067800" cy="169962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Sept. </a:t>
            </a:r>
            <a:r>
              <a:rPr lang="en-US" sz="2000" b="1" dirty="0" smtClean="0"/>
              <a:t>3</a:t>
            </a:r>
            <a:r>
              <a:rPr lang="en-US" sz="2000" b="1" baseline="30000" dirty="0" smtClean="0"/>
              <a:t>rd</a:t>
            </a:r>
            <a:r>
              <a:rPr lang="en-US" sz="2000" b="1" dirty="0" smtClean="0"/>
              <a:t>, 2019 | Professional </a:t>
            </a:r>
            <a:r>
              <a:rPr lang="en-US" sz="2000" b="1" dirty="0" smtClean="0"/>
              <a:t>Development </a:t>
            </a:r>
            <a:r>
              <a:rPr lang="en-US" sz="2000" b="1" dirty="0"/>
              <a:t>| </a:t>
            </a:r>
            <a:r>
              <a:rPr lang="en-US" sz="2000" b="1" dirty="0" err="1" smtClean="0"/>
              <a:t>Treeside</a:t>
            </a:r>
            <a:r>
              <a:rPr lang="en-US" sz="2000" b="1" dirty="0" smtClean="0"/>
              <a:t> Charter School </a:t>
            </a:r>
            <a:r>
              <a:rPr lang="en-US" sz="2000" b="1" dirty="0"/>
              <a:t>| </a:t>
            </a:r>
            <a:r>
              <a:rPr lang="en-US" sz="2000" b="1" dirty="0" smtClean="0"/>
              <a:t>Presented by Joseph Wright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Image Sources: </a:t>
            </a:r>
            <a:r>
              <a:rPr lang="en-US" sz="2000" b="1" dirty="0" smtClean="0">
                <a:hlinkClick r:id="rId3"/>
              </a:rPr>
              <a:t>www.flaticon.com</a:t>
            </a:r>
            <a:r>
              <a:rPr lang="en-US" sz="2000" b="1" dirty="0" smtClean="0"/>
              <a:t> or as otherwise noted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412" y="2743200"/>
            <a:ext cx="1823400" cy="182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Intro: a bit about me as an educator: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2" y="2514600"/>
            <a:ext cx="11734800" cy="3962400"/>
          </a:xfrm>
        </p:spPr>
        <p:txBody>
          <a:bodyPr>
            <a:noAutofit/>
          </a:bodyPr>
          <a:lstStyle/>
          <a:p>
            <a:r>
              <a:rPr lang="en-US" sz="2700" dirty="0" smtClean="0"/>
              <a:t>For those who haven’t met me, my name is Joe Wright. I’m a social studies teacher at Merit Academy, just down the road. I am finishing my Master’s Degree thru SUU, and you’ll be seeing me frequently until the end of the semester!</a:t>
            </a:r>
          </a:p>
          <a:p>
            <a:r>
              <a:rPr lang="en-US" sz="2700" dirty="0" smtClean="0"/>
              <a:t>I have had limited experience in elementary education (though I did get a TESOL / ELL minor), so I hope that you’ll bear with my limited expertise in that regard. However, I have been teaching for nearly 7 years now, and I hope that with what little experience I have, that today we can all learn a bit more about how to help make sure our teaching and our students are improving.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Classroom Data: What is it?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17812" y="2514600"/>
            <a:ext cx="8444957" cy="441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do </a:t>
            </a:r>
            <a:r>
              <a:rPr lang="en-US" sz="2800" u="sng" dirty="0" smtClean="0"/>
              <a:t>you</a:t>
            </a:r>
            <a:r>
              <a:rPr lang="en-US" sz="2800" dirty="0" smtClean="0"/>
              <a:t> think qualifies as “classroom data”?</a:t>
            </a:r>
          </a:p>
          <a:p>
            <a:pPr lvl="1"/>
            <a:r>
              <a:rPr lang="en-US" sz="2400" i="1" dirty="0" smtClean="0"/>
              <a:t>Teacher Discussion (have a teacher at each group act as scribe, and jot down your group’s ideas)</a:t>
            </a:r>
          </a:p>
          <a:p>
            <a:r>
              <a:rPr lang="en-US" sz="2599" dirty="0" smtClean="0"/>
              <a:t>What it can look like:</a:t>
            </a:r>
          </a:p>
          <a:p>
            <a:pPr lvl="1"/>
            <a:r>
              <a:rPr lang="en-US" sz="2400" u="sng" dirty="0" smtClean="0"/>
              <a:t>Formal</a:t>
            </a:r>
            <a:r>
              <a:rPr lang="en-US" sz="2400" dirty="0" smtClean="0"/>
              <a:t> Indicators vs. </a:t>
            </a:r>
            <a:r>
              <a:rPr lang="en-US" sz="2400" u="sng" dirty="0" smtClean="0"/>
              <a:t>Informal</a:t>
            </a:r>
            <a:r>
              <a:rPr lang="en-US" sz="2400" dirty="0" smtClean="0"/>
              <a:t> Indicators</a:t>
            </a:r>
          </a:p>
          <a:p>
            <a:pPr lvl="1"/>
            <a:r>
              <a:rPr lang="en-US" sz="2400" dirty="0" smtClean="0"/>
              <a:t>Take the list from earlier, and try to fit each of your items into one of these two columns.</a:t>
            </a:r>
          </a:p>
          <a:p>
            <a:pPr lvl="1"/>
            <a:r>
              <a:rPr lang="en-US" sz="2400" dirty="0" smtClean="0"/>
              <a:t>The Big Question: </a:t>
            </a:r>
            <a:r>
              <a:rPr lang="en-US" sz="2400" u="sng" dirty="0" smtClean="0"/>
              <a:t>How</a:t>
            </a:r>
            <a:r>
              <a:rPr lang="en-US" sz="2400" dirty="0" smtClean="0"/>
              <a:t> can we now use this data?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12" y="2262447"/>
            <a:ext cx="1657636" cy="16576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38" y="4216330"/>
            <a:ext cx="2278767" cy="227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Different Data: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4655" y="2438400"/>
            <a:ext cx="8216357" cy="4038600"/>
          </a:xfrm>
        </p:spPr>
        <p:txBody>
          <a:bodyPr>
            <a:noAutofit/>
          </a:bodyPr>
          <a:lstStyle/>
          <a:p>
            <a:pPr lvl="1"/>
            <a:r>
              <a:rPr lang="en-US" sz="2400" dirty="0"/>
              <a:t>Formal?</a:t>
            </a:r>
          </a:p>
          <a:p>
            <a:pPr lvl="2"/>
            <a:r>
              <a:rPr lang="en-US" sz="2000" dirty="0"/>
              <a:t>Assignment / Assessment Grades</a:t>
            </a:r>
          </a:p>
          <a:p>
            <a:pPr lvl="2"/>
            <a:r>
              <a:rPr lang="en-US" sz="2000" dirty="0"/>
              <a:t>IEP / 504 Data</a:t>
            </a:r>
          </a:p>
          <a:p>
            <a:pPr lvl="1"/>
            <a:r>
              <a:rPr lang="en-US" sz="2400" dirty="0"/>
              <a:t>Informal?</a:t>
            </a:r>
          </a:p>
          <a:p>
            <a:pPr lvl="2"/>
            <a:r>
              <a:rPr lang="en-US" sz="2000" dirty="0"/>
              <a:t>Behavior in class (i.e. Timmy has been getting decent grades, but he is much more </a:t>
            </a:r>
            <a:r>
              <a:rPr lang="en-US" sz="2000" dirty="0" smtClean="0"/>
              <a:t>angry </a:t>
            </a:r>
            <a:r>
              <a:rPr lang="en-US" sz="2000" dirty="0"/>
              <a:t>and </a:t>
            </a:r>
            <a:r>
              <a:rPr lang="en-US" sz="2000" dirty="0" smtClean="0"/>
              <a:t>boisterous </a:t>
            </a:r>
            <a:r>
              <a:rPr lang="en-US" sz="2000" dirty="0"/>
              <a:t>lately than normal. Perhaps I ought to have a chat with him to see if we can figure out what is wrong and fix it if we can</a:t>
            </a:r>
            <a:r>
              <a:rPr lang="en-US" sz="2000" dirty="0" smtClean="0"/>
              <a:t>)</a:t>
            </a:r>
          </a:p>
          <a:p>
            <a:pPr lvl="1"/>
            <a:r>
              <a:rPr lang="en-US" sz="2400" dirty="0" smtClean="0"/>
              <a:t>Many times, both types will be present for one or more students, if we know where to find / recognize it.</a:t>
            </a:r>
            <a:endParaRPr lang="en-US" sz="2400" dirty="0"/>
          </a:p>
          <a:p>
            <a:pPr lvl="2"/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812" y="1143000"/>
            <a:ext cx="2124653" cy="21246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812" y="4191000"/>
            <a:ext cx="1849408" cy="184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Case Study: Putting Our Knowledge to Use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055812" y="2362200"/>
            <a:ext cx="10133013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99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Consider one of the following scenarios (pick one):</a:t>
            </a:r>
          </a:p>
          <a:p>
            <a:pPr lvl="1"/>
            <a:r>
              <a:rPr lang="en-US" sz="2400" dirty="0" smtClean="0">
                <a:hlinkClick r:id="rId3"/>
              </a:rPr>
              <a:t>Case Study A: Jordan</a:t>
            </a:r>
            <a:r>
              <a:rPr lang="en-US" sz="2400" dirty="0" smtClean="0"/>
              <a:t> OR </a:t>
            </a:r>
            <a:r>
              <a:rPr lang="en-US" sz="2400" dirty="0" smtClean="0">
                <a:hlinkClick r:id="rId4"/>
              </a:rPr>
              <a:t>Case Study B: Major Mice Mishap</a:t>
            </a:r>
            <a:endParaRPr lang="en-US" sz="2400" dirty="0" smtClean="0"/>
          </a:p>
          <a:p>
            <a:pPr lvl="1"/>
            <a:r>
              <a:rPr lang="en-US" sz="2400" dirty="0" smtClean="0"/>
              <a:t>Take 3 min. to quietly read, and then 2 to discuss, and 10 more to answer the </a:t>
            </a:r>
            <a:r>
              <a:rPr lang="en-US" sz="2400" b="1" dirty="0" smtClean="0"/>
              <a:t>CONSIDER THE FOLLOWING </a:t>
            </a:r>
            <a:r>
              <a:rPr lang="en-US" sz="2400" dirty="0" smtClean="0"/>
              <a:t>questions as a group.</a:t>
            </a:r>
          </a:p>
          <a:p>
            <a:r>
              <a:rPr lang="en-US" sz="2800" dirty="0" smtClean="0"/>
              <a:t>After analyzing the first case and discussing it as a PLC, next spend another</a:t>
            </a:r>
            <a:r>
              <a:rPr lang="en-US" sz="2800" b="1" dirty="0" smtClean="0"/>
              <a:t> 10</a:t>
            </a:r>
            <a:r>
              <a:rPr lang="en-US" sz="2800" dirty="0" smtClean="0"/>
              <a:t> </a:t>
            </a:r>
            <a:r>
              <a:rPr lang="en-US" sz="2800" b="1" dirty="0" smtClean="0"/>
              <a:t>min</a:t>
            </a:r>
            <a:r>
              <a:rPr lang="en-US" sz="2800" dirty="0" smtClean="0"/>
              <a:t> coming up with a </a:t>
            </a:r>
            <a:r>
              <a:rPr lang="en-US" sz="2800" b="1" dirty="0" smtClean="0"/>
              <a:t>game</a:t>
            </a:r>
            <a:r>
              <a:rPr lang="en-US" sz="2800" dirty="0" smtClean="0"/>
              <a:t> </a:t>
            </a:r>
            <a:r>
              <a:rPr lang="en-US" sz="2800" b="1" dirty="0" smtClean="0"/>
              <a:t>plan</a:t>
            </a:r>
            <a:r>
              <a:rPr lang="en-US" sz="2800" dirty="0" smtClean="0"/>
              <a:t> for how to deal with a </a:t>
            </a:r>
            <a:r>
              <a:rPr lang="en-US" sz="2800" b="1" dirty="0" smtClean="0"/>
              <a:t>similar situation </a:t>
            </a:r>
            <a:r>
              <a:rPr lang="en-US" sz="2800" dirty="0" smtClean="0"/>
              <a:t>that you are facing (preferably real, in order to try and solve a </a:t>
            </a:r>
            <a:r>
              <a:rPr lang="en-US" sz="2800" u="sng" dirty="0" smtClean="0"/>
              <a:t>real</a:t>
            </a:r>
            <a:r>
              <a:rPr lang="en-US" sz="2800" dirty="0" smtClean="0"/>
              <a:t> problem). Be ready to share!</a:t>
            </a:r>
          </a:p>
          <a:p>
            <a:r>
              <a:rPr lang="en-US" sz="2800" dirty="0" smtClean="0"/>
              <a:t>Next, we will swap, and do the same for the other study!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2596">
            <a:off x="266668" y="1716057"/>
            <a:ext cx="1414935" cy="14149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80" y="3049653"/>
            <a:ext cx="1369947" cy="13699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62" y="4610100"/>
            <a:ext cx="1709057" cy="170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24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146139" y="2438400"/>
            <a:ext cx="8444957" cy="441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 hope that these exercises have given you some ideas for how to solve some problems / issues in your own classes!</a:t>
            </a:r>
          </a:p>
          <a:p>
            <a:r>
              <a:rPr lang="en-US" sz="2800" dirty="0" smtClean="0"/>
              <a:t>Recognize that </a:t>
            </a:r>
            <a:r>
              <a:rPr lang="en-US" sz="2800" b="1" dirty="0" smtClean="0"/>
              <a:t>classroom</a:t>
            </a:r>
            <a:r>
              <a:rPr lang="en-US" sz="2800" dirty="0" smtClean="0"/>
              <a:t> </a:t>
            </a:r>
            <a:r>
              <a:rPr lang="en-US" sz="2800" b="1" dirty="0" smtClean="0"/>
              <a:t>data</a:t>
            </a:r>
            <a:r>
              <a:rPr lang="en-US" sz="2800" dirty="0" smtClean="0"/>
              <a:t>, whether formal or informal, is an extremely </a:t>
            </a:r>
            <a:r>
              <a:rPr lang="en-US" sz="2800" b="1" dirty="0" smtClean="0"/>
              <a:t>useful</a:t>
            </a:r>
            <a:r>
              <a:rPr lang="en-US" sz="2800" dirty="0" smtClean="0"/>
              <a:t> </a:t>
            </a:r>
            <a:r>
              <a:rPr lang="en-US" sz="2800" b="1" dirty="0" smtClean="0"/>
              <a:t>tool</a:t>
            </a:r>
            <a:r>
              <a:rPr lang="en-US" sz="2800" dirty="0" smtClean="0"/>
              <a:t> that, when utilized properly, can assist us all in being better teachers, students, and can make our working </a:t>
            </a:r>
            <a:r>
              <a:rPr lang="en-US" sz="2800" b="1" dirty="0" smtClean="0"/>
              <a:t>environment</a:t>
            </a:r>
            <a:r>
              <a:rPr lang="en-US" sz="2800" dirty="0" smtClean="0"/>
              <a:t> here at </a:t>
            </a:r>
            <a:r>
              <a:rPr lang="en-US" sz="2800" dirty="0" err="1" smtClean="0"/>
              <a:t>Treeside</a:t>
            </a:r>
            <a:r>
              <a:rPr lang="en-US" sz="2800" dirty="0" smtClean="0"/>
              <a:t> much more </a:t>
            </a:r>
            <a:r>
              <a:rPr lang="en-US" sz="2800" b="1" dirty="0" smtClean="0"/>
              <a:t>enjoyable</a:t>
            </a:r>
            <a:r>
              <a:rPr lang="en-US" sz="2800" dirty="0" smtClean="0"/>
              <a:t> for </a:t>
            </a:r>
            <a:r>
              <a:rPr lang="en-US" sz="2800" b="1" dirty="0" smtClean="0"/>
              <a:t>all</a:t>
            </a:r>
            <a:r>
              <a:rPr lang="en-US" sz="2800" dirty="0" smtClean="0"/>
              <a:t> involved.</a:t>
            </a:r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773" y="2479011"/>
            <a:ext cx="1864389" cy="18643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773" y="4648200"/>
            <a:ext cx="1823400" cy="182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01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that's all folk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93" b="10062"/>
          <a:stretch/>
        </p:blipFill>
        <p:spPr bwMode="auto">
          <a:xfrm>
            <a:off x="912812" y="838200"/>
            <a:ext cx="10363200" cy="515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59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1959</TotalTime>
  <Words>607</Words>
  <Application>Microsoft Office PowerPoint</Application>
  <PresentationFormat>Custom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Franklin Gothic Book</vt:lpstr>
      <vt:lpstr>Wingdings 3</vt:lpstr>
      <vt:lpstr>Ion Boardroom</vt:lpstr>
      <vt:lpstr>Using Classroom Data to:  Inform instruction | Build on Student Progress | Target Student Needs | Identify PLC Learning Focal Points</vt:lpstr>
      <vt:lpstr>Intro: a bit about me as an educator:</vt:lpstr>
      <vt:lpstr>Classroom Data: What is it?</vt:lpstr>
      <vt:lpstr>Examples of Different Data:</vt:lpstr>
      <vt:lpstr>Case Study: Putting Our Knowledge to Use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Classroom Data to:  Inform instruction | Build on Student Progress | Target Student Needs | Identify PLC Learning Focal Points</dc:title>
  <dc:creator>Joseph Wright</dc:creator>
  <cp:lastModifiedBy>Joseph Wright</cp:lastModifiedBy>
  <cp:revision>22</cp:revision>
  <cp:lastPrinted>2019-09-03T13:04:15Z</cp:lastPrinted>
  <dcterms:created xsi:type="dcterms:W3CDTF">2019-09-02T14:00:31Z</dcterms:created>
  <dcterms:modified xsi:type="dcterms:W3CDTF">2020-12-23T18:52:07Z</dcterms:modified>
</cp:coreProperties>
</file>